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3" r:id="rId6"/>
    <p:sldId id="272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301" r:id="rId25"/>
    <p:sldId id="302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303" r:id="rId35"/>
    <p:sldId id="304" r:id="rId36"/>
    <p:sldId id="299" r:id="rId37"/>
    <p:sldId id="300" r:id="rId38"/>
    <p:sldId id="305" r:id="rId39"/>
    <p:sldId id="306" r:id="rId40"/>
    <p:sldId id="307" r:id="rId41"/>
    <p:sldId id="265" r:id="rId42"/>
    <p:sldId id="266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5DB"/>
    <a:srgbClr val="009242"/>
    <a:srgbClr val="CBFEA4"/>
    <a:srgbClr val="0707A7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Object-Oriented Programming Concepts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Classes - Example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264" y="2209800"/>
            <a:ext cx="3962136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264" y="2971800"/>
            <a:ext cx="3962136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264" y="3733800"/>
            <a:ext cx="3962136" cy="8200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46993" y="2359967"/>
            <a:ext cx="112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Sprite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0" y="3024332"/>
            <a:ext cx="3966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private Texture2D: texture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Vector2: position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3733799"/>
            <a:ext cx="39667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public Update (</a:t>
            </a:r>
            <a:r>
              <a:rPr lang="en-US" sz="1400" dirty="0">
                <a:latin typeface="Trebuchet MS" panose="020B0603020202020204" pitchFamily="34" charset="0"/>
              </a:rPr>
              <a:t>GameTime </a:t>
            </a:r>
            <a:r>
              <a:rPr lang="en-US" sz="1400" dirty="0" err="1">
                <a:latin typeface="Trebuchet MS" panose="020B0603020202020204" pitchFamily="34" charset="0"/>
              </a:rPr>
              <a:t>gameTime</a:t>
            </a:r>
            <a:r>
              <a:rPr lang="en-US" sz="1400" dirty="0">
                <a:latin typeface="Trebuchet MS" panose="020B0603020202020204" pitchFamily="34" charset="0"/>
              </a:rPr>
              <a:t>, </a:t>
            </a:r>
            <a:r>
              <a:rPr lang="en-US" sz="1400" dirty="0" smtClean="0">
                <a:latin typeface="Trebuchet MS" panose="020B0603020202020204" pitchFamily="34" charset="0"/>
              </a:rPr>
              <a:t>	</a:t>
            </a:r>
            <a:r>
              <a:rPr lang="en-US" sz="1400" dirty="0" err="1" smtClean="0">
                <a:latin typeface="Trebuchet MS" panose="020B0603020202020204" pitchFamily="34" charset="0"/>
              </a:rPr>
              <a:t>GraphicsDeviceManager</a:t>
            </a:r>
            <a:r>
              <a:rPr lang="en-US" sz="1400" dirty="0" smtClean="0">
                <a:latin typeface="Trebuchet MS" panose="020B0603020202020204" pitchFamily="34" charset="0"/>
              </a:rPr>
              <a:t> </a:t>
            </a:r>
            <a:r>
              <a:rPr lang="en-US" sz="1400" dirty="0">
                <a:latin typeface="Trebuchet MS" panose="020B0603020202020204" pitchFamily="34" charset="0"/>
              </a:rPr>
              <a:t>graphics</a:t>
            </a:r>
            <a:r>
              <a:rPr lang="en-US" sz="1400" dirty="0" smtClean="0">
                <a:latin typeface="Trebuchet MS" panose="020B0603020202020204" pitchFamily="34" charset="0"/>
              </a:rPr>
              <a:t>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public </a:t>
            </a:r>
            <a:r>
              <a:rPr lang="en-US" sz="1400" dirty="0" smtClean="0">
                <a:latin typeface="Trebuchet MS" panose="020B0603020202020204" pitchFamily="34" charset="0"/>
              </a:rPr>
              <a:t>Draw (</a:t>
            </a:r>
            <a:r>
              <a:rPr lang="en-US" sz="1400" dirty="0" err="1">
                <a:latin typeface="Trebuchet MS" panose="020B0603020202020204" pitchFamily="34" charset="0"/>
              </a:rPr>
              <a:t>SpriteBatch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spriteBatch</a:t>
            </a:r>
            <a:r>
              <a:rPr lang="en-US" sz="1400" dirty="0" smtClean="0">
                <a:latin typeface="Trebuchet MS" panose="020B0603020202020204" pitchFamily="34" charset="0"/>
              </a:rPr>
              <a:t>)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1676400" y="1219199"/>
            <a:ext cx="1143000" cy="637903"/>
          </a:xfrm>
          <a:prstGeom prst="wedgeRoundRectCallout">
            <a:avLst>
              <a:gd name="adj1" fmla="val 87738"/>
              <a:gd name="adj2" fmla="val 139970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6172200" y="2009502"/>
            <a:ext cx="1905000" cy="637903"/>
          </a:xfrm>
          <a:prstGeom prst="wedgeRoundRectCallout">
            <a:avLst>
              <a:gd name="adj1" fmla="val -103119"/>
              <a:gd name="adj2" fmla="val 166591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322423" y="4234934"/>
            <a:ext cx="1905000" cy="637903"/>
          </a:xfrm>
          <a:prstGeom prst="wedgeRoundRectCallout">
            <a:avLst>
              <a:gd name="adj1" fmla="val -111348"/>
              <a:gd name="adj2" fmla="val -70952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76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Classes and Objects - Example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2286000"/>
            <a:ext cx="3501151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3048000"/>
            <a:ext cx="3501151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3809999"/>
            <a:ext cx="3501151" cy="8968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200" y="2436167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Sprite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3100532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Texture2D: texture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Vector2: position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3849469"/>
            <a:ext cx="350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public Update (</a:t>
            </a:r>
            <a:r>
              <a:rPr lang="en-US" sz="1400" dirty="0">
                <a:latin typeface="Trebuchet MS" panose="020B0603020202020204" pitchFamily="34" charset="0"/>
              </a:rPr>
              <a:t>GameTime </a:t>
            </a:r>
            <a:r>
              <a:rPr lang="en-US" sz="1400" dirty="0" err="1">
                <a:latin typeface="Trebuchet MS" panose="020B0603020202020204" pitchFamily="34" charset="0"/>
              </a:rPr>
              <a:t>gameTime</a:t>
            </a:r>
            <a:r>
              <a:rPr lang="en-US" sz="1400" dirty="0">
                <a:latin typeface="Trebuchet MS" panose="020B0603020202020204" pitchFamily="34" charset="0"/>
              </a:rPr>
              <a:t>, </a:t>
            </a:r>
            <a:r>
              <a:rPr lang="en-US" sz="1400" dirty="0" err="1">
                <a:latin typeface="Trebuchet MS" panose="020B0603020202020204" pitchFamily="34" charset="0"/>
              </a:rPr>
              <a:t>GraphicsDeviceManager</a:t>
            </a:r>
            <a:r>
              <a:rPr lang="en-US" sz="1400" dirty="0">
                <a:latin typeface="Trebuchet MS" panose="020B0603020202020204" pitchFamily="34" charset="0"/>
              </a:rPr>
              <a:t> graphics</a:t>
            </a:r>
            <a:r>
              <a:rPr lang="en-US" sz="1400" dirty="0" smtClean="0">
                <a:latin typeface="Trebuchet MS" panose="020B0603020202020204" pitchFamily="34" charset="0"/>
              </a:rPr>
              <a:t>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public </a:t>
            </a:r>
            <a:r>
              <a:rPr lang="en-US" sz="1400" dirty="0" smtClean="0">
                <a:latin typeface="Trebuchet MS" panose="020B0603020202020204" pitchFamily="34" charset="0"/>
              </a:rPr>
              <a:t>Draw (</a:t>
            </a:r>
            <a:r>
              <a:rPr lang="en-US" sz="1400" dirty="0" err="1">
                <a:latin typeface="Trebuchet MS" panose="020B0603020202020204" pitchFamily="34" charset="0"/>
              </a:rPr>
              <a:t>SpriteBatch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spriteBatch</a:t>
            </a:r>
            <a:r>
              <a:rPr lang="en-US" sz="1400" dirty="0" smtClean="0">
                <a:latin typeface="Trebuchet MS" panose="020B0603020202020204" pitchFamily="34" charset="0"/>
              </a:rPr>
              <a:t>)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762000" y="1295399"/>
            <a:ext cx="1143000" cy="637903"/>
          </a:xfrm>
          <a:prstGeom prst="wedgeRoundRectCallout">
            <a:avLst>
              <a:gd name="adj1" fmla="val 87738"/>
              <a:gd name="adj2" fmla="val 139970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00600" y="1371600"/>
            <a:ext cx="3501151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800600" y="2133599"/>
            <a:ext cx="3501151" cy="8382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800600" y="1521767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MarioSprite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00600" y="2116182"/>
            <a:ext cx="350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Texture2D: texture = …</a:t>
            </a:r>
            <a:r>
              <a:rPr lang="en-US" sz="1400" dirty="0">
                <a:latin typeface="Trebuchet MS" panose="020B0603020202020204" pitchFamily="34" charset="0"/>
              </a:rPr>
              <a:t>&lt;Texture2D</a:t>
            </a:r>
            <a:r>
              <a:rPr lang="en-US" sz="1400" dirty="0" smtClean="0">
                <a:latin typeface="Trebuchet MS" panose="020B0603020202020204" pitchFamily="34" charset="0"/>
              </a:rPr>
              <a:t>&gt;(“</a:t>
            </a:r>
            <a:r>
              <a:rPr lang="en-US" sz="1400" dirty="0" err="1" smtClean="0">
                <a:latin typeface="Trebuchet MS" panose="020B0603020202020204" pitchFamily="34" charset="0"/>
              </a:rPr>
              <a:t>mario</a:t>
            </a:r>
            <a:r>
              <a:rPr lang="en-US" sz="1400" dirty="0" smtClean="0">
                <a:latin typeface="Trebuchet MS" panose="020B0603020202020204" pitchFamily="34" charset="0"/>
              </a:rPr>
              <a:t>")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Vector2: position = (200, 100)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3048000" y="1289955"/>
            <a:ext cx="1314994" cy="637903"/>
          </a:xfrm>
          <a:prstGeom prst="wedgeRoundRectCallout">
            <a:avLst>
              <a:gd name="adj1" fmla="val 119159"/>
              <a:gd name="adj2" fmla="val 21199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800600" y="4576525"/>
            <a:ext cx="3501151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800600" y="5338525"/>
            <a:ext cx="3501151" cy="7857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800600" y="4726692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MushroomSprite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07131" y="5321107"/>
            <a:ext cx="350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Texture2D: texture = …</a:t>
            </a:r>
            <a:r>
              <a:rPr lang="en-US" sz="1400" dirty="0">
                <a:latin typeface="Trebuchet MS" panose="020B0603020202020204" pitchFamily="34" charset="0"/>
              </a:rPr>
              <a:t>&lt;Texture2D</a:t>
            </a:r>
            <a:r>
              <a:rPr lang="en-US" sz="1400" dirty="0" smtClean="0">
                <a:latin typeface="Trebuchet MS" panose="020B0603020202020204" pitchFamily="34" charset="0"/>
              </a:rPr>
              <a:t>&gt;(“mushroom")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Vector2: position = (300, 300)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43" name="Rounded Rectangular Callout 42"/>
          <p:cNvSpPr/>
          <p:nvPr/>
        </p:nvSpPr>
        <p:spPr>
          <a:xfrm>
            <a:off x="5486400" y="3429000"/>
            <a:ext cx="1314994" cy="637903"/>
          </a:xfrm>
          <a:prstGeom prst="wedgeRoundRectCallout">
            <a:avLst>
              <a:gd name="adj1" fmla="val 23312"/>
              <a:gd name="adj2" fmla="val 150338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4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Messages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message in OOP?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request for an object to perform one of its operations (methods)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 communication between objects is done via messages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7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Interfaces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Messages define the interface to the object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Everything an object can do is represented by its message interface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interfaces provide abstractions</a:t>
            </a:r>
          </a:p>
          <a:p>
            <a:pPr lvl="1">
              <a:lnSpc>
                <a:spcPct val="11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shouldn’t have to know anything about what is in the implementation in order 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it (black box)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interface is a set of operations (methods) that given object can perform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Principles of OOP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3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The Principles of OOP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Inherit members from a parent (base) class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Abstraction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Define and execute abstract actions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Hide the internals of a class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 a class through its parent (base) interface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4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Inheritance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Inheritance allows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classes to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the characteristics of existing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class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Attributes (fields and properties)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Operations (methods)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child class can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the parent class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Add new fields and methods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Redefine methods (modify existing behaviors)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class can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 interface, providing implementation for all the specified methods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Inheritance implements the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“is a”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 between objects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Inheritance Terminology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281940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Derived class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374546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4340" y="2819400"/>
            <a:ext cx="1112460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inherits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764340" y="3188732"/>
            <a:ext cx="11124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64340" y="2819400"/>
            <a:ext cx="11124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45540" y="28194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Base class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1400" y="3759926"/>
            <a:ext cx="1447800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765855" y="4129258"/>
            <a:ext cx="11124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65855" y="3759926"/>
            <a:ext cx="11124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47055" y="3759926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Inheritance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054531" y="1570319"/>
            <a:ext cx="2803097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054531" y="1983433"/>
            <a:ext cx="2803097" cy="813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054531" y="1515293"/>
            <a:ext cx="2806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Sprite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61062" y="1966015"/>
            <a:ext cx="280633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private Texture2D: texture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Vector2: position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abstract </a:t>
            </a:r>
            <a:r>
              <a:rPr lang="en-US" sz="1400" dirty="0">
                <a:latin typeface="Trebuchet MS" panose="020B0603020202020204" pitchFamily="34" charset="0"/>
              </a:rPr>
              <a:t>Vector2 </a:t>
            </a:r>
            <a:r>
              <a:rPr lang="en-US" sz="1400" dirty="0" smtClean="0">
                <a:latin typeface="Trebuchet MS" panose="020B0603020202020204" pitchFamily="34" charset="0"/>
              </a:rPr>
              <a:t>direction ()</a:t>
            </a:r>
            <a:endParaRPr lang="en-US" sz="1400" dirty="0">
              <a:latin typeface="Trebuchet MS" panose="020B0603020202020204" pitchFamily="34" charset="0"/>
            </a:endParaRPr>
          </a:p>
          <a:p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6400800" y="744092"/>
            <a:ext cx="1314994" cy="826227"/>
          </a:xfrm>
          <a:prstGeom prst="wedgeRoundRectCallout">
            <a:avLst>
              <a:gd name="adj1" fmla="val -135146"/>
              <a:gd name="adj2" fmla="val 55982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class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ular Callout 42"/>
          <p:cNvSpPr/>
          <p:nvPr/>
        </p:nvSpPr>
        <p:spPr>
          <a:xfrm>
            <a:off x="304800" y="2819400"/>
            <a:ext cx="1460863" cy="637903"/>
          </a:xfrm>
          <a:prstGeom prst="wedgeRoundRectCallout">
            <a:avLst>
              <a:gd name="adj1" fmla="val 62825"/>
              <a:gd name="adj2" fmla="val 123588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Derived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54531" y="2795507"/>
            <a:ext cx="2803097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>
            <a:stCxn id="37" idx="0"/>
          </p:cNvCxnSpPr>
          <p:nvPr/>
        </p:nvCxnSpPr>
        <p:spPr>
          <a:xfrm flipV="1">
            <a:off x="2282736" y="3128063"/>
            <a:ext cx="1146265" cy="57253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914401" y="3755622"/>
            <a:ext cx="3202085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14401" y="4168735"/>
            <a:ext cx="3202085" cy="149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914401" y="3700596"/>
            <a:ext cx="2736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UserControlledSprite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92631" y="4173636"/>
            <a:ext cx="32036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Texture2D: texture </a:t>
            </a:r>
            <a:r>
              <a:rPr lang="en-US" sz="1400" dirty="0">
                <a:latin typeface="Trebuchet MS" panose="020B0603020202020204" pitchFamily="34" charset="0"/>
              </a:rPr>
              <a:t>= …&lt;Texture2D&gt;(“</a:t>
            </a:r>
            <a:r>
              <a:rPr lang="en-US" sz="1400" dirty="0" err="1">
                <a:latin typeface="Trebuchet MS" panose="020B0603020202020204" pitchFamily="34" charset="0"/>
              </a:rPr>
              <a:t>mario</a:t>
            </a:r>
            <a:r>
              <a:rPr lang="en-US" sz="1400" dirty="0" smtClean="0">
                <a:latin typeface="Trebuchet MS" panose="020B0603020202020204" pitchFamily="34" charset="0"/>
              </a:rPr>
              <a:t>")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private Vector2: position = (200, 100)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public </a:t>
            </a:r>
            <a:r>
              <a:rPr lang="en-US" sz="14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override</a:t>
            </a:r>
            <a:r>
              <a:rPr lang="en-US" sz="14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smtClean="0">
                <a:latin typeface="Trebuchet MS" panose="020B0603020202020204" pitchFamily="34" charset="0"/>
              </a:rPr>
              <a:t>Vector2 direction ()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{ …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}</a:t>
            </a:r>
          </a:p>
          <a:p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14401" y="5667103"/>
            <a:ext cx="3202085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ular Callout 45"/>
          <p:cNvSpPr/>
          <p:nvPr/>
        </p:nvSpPr>
        <p:spPr>
          <a:xfrm>
            <a:off x="7391400" y="2667055"/>
            <a:ext cx="1460863" cy="637903"/>
          </a:xfrm>
          <a:prstGeom prst="wedgeRoundRectCallout">
            <a:avLst>
              <a:gd name="adj1" fmla="val -72197"/>
              <a:gd name="adj2" fmla="val 135875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Derived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Arrow Connector 46"/>
          <p:cNvCxnSpPr>
            <a:stCxn id="50" idx="0"/>
          </p:cNvCxnSpPr>
          <p:nvPr/>
        </p:nvCxnSpPr>
        <p:spPr>
          <a:xfrm flipH="1" flipV="1">
            <a:off x="4953001" y="3122078"/>
            <a:ext cx="1368335" cy="57253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953001" y="3749637"/>
            <a:ext cx="3200399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953001" y="4162750"/>
            <a:ext cx="3200399" cy="150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953001" y="3694611"/>
            <a:ext cx="2736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AutomatedSprite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59530" y="4168735"/>
            <a:ext cx="31938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Texture2D: texture </a:t>
            </a:r>
            <a:r>
              <a:rPr lang="en-US" sz="1400" dirty="0">
                <a:latin typeface="Trebuchet MS" panose="020B0603020202020204" pitchFamily="34" charset="0"/>
              </a:rPr>
              <a:t>= …&lt;Texture2D</a:t>
            </a:r>
            <a:r>
              <a:rPr lang="en-US" sz="1400" dirty="0" smtClean="0">
                <a:latin typeface="Trebuchet MS" panose="020B0603020202020204" pitchFamily="34" charset="0"/>
              </a:rPr>
              <a:t>&gt;(“mushroom")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Vector2: position = (300, 300)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public </a:t>
            </a:r>
            <a:r>
              <a:rPr lang="en-US" sz="14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override</a:t>
            </a:r>
            <a:r>
              <a:rPr lang="en-US" sz="14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 smtClean="0">
                <a:latin typeface="Trebuchet MS" panose="020B0603020202020204" pitchFamily="34" charset="0"/>
              </a:rPr>
              <a:t>Vector2 direction ()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{ …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}</a:t>
            </a:r>
          </a:p>
          <a:p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953002" y="5667103"/>
            <a:ext cx="3200398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8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Inheritance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C#, a derived class can extend only one base class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C#, a class can implement multiple interfaces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is C#’s form of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multiple inheritance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6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Contents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OOP?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Classes and Objects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Principles of OOP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Abstraction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Encapsulation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Cohesion and Coupling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0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Interfaces and Abstract Classes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abstract class can have code for some of its methods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methods are declared abstract and left with no code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interface only lists methods but does not have any code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concrete class may extend an abstract class and/or implement one or several interfaces, supplying the code for all the methods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Inheritance Benefits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Inheritance plays a dual role: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derived class reuses the code from the base class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derived class inherits the data type of the base class (or interface) as its own secondary type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5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Class Hierarchies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066800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Inheritance leads to a hierarchy of classes and/or interfaces in an application: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33800" y="2895600"/>
            <a:ext cx="825867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Game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3745468"/>
            <a:ext cx="10951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Solitaire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53228" y="3733800"/>
            <a:ext cx="218521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Multi-player Game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48428" y="4583668"/>
            <a:ext cx="15568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Board Game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5428" y="5498068"/>
            <a:ext cx="1697901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Backgammon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22099" y="5486400"/>
            <a:ext cx="12747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Monopoly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>
            <a:stCxn id="7" idx="0"/>
            <a:endCxn id="3" idx="2"/>
          </p:cNvCxnSpPr>
          <p:nvPr/>
        </p:nvCxnSpPr>
        <p:spPr>
          <a:xfrm flipV="1">
            <a:off x="3138386" y="3264932"/>
            <a:ext cx="1008348" cy="48053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  <a:endCxn id="3" idx="2"/>
          </p:cNvCxnSpPr>
          <p:nvPr/>
        </p:nvCxnSpPr>
        <p:spPr>
          <a:xfrm flipH="1" flipV="1">
            <a:off x="4146734" y="3264932"/>
            <a:ext cx="2099101" cy="4688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0"/>
            <a:endCxn id="8" idx="2"/>
          </p:cNvCxnSpPr>
          <p:nvPr/>
        </p:nvCxnSpPr>
        <p:spPr>
          <a:xfrm flipV="1">
            <a:off x="5626846" y="4103132"/>
            <a:ext cx="618989" cy="48053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  <a:endCxn id="9" idx="2"/>
          </p:cNvCxnSpPr>
          <p:nvPr/>
        </p:nvCxnSpPr>
        <p:spPr>
          <a:xfrm flipV="1">
            <a:off x="4554379" y="4953000"/>
            <a:ext cx="1072467" cy="5450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0"/>
            <a:endCxn id="9" idx="2"/>
          </p:cNvCxnSpPr>
          <p:nvPr/>
        </p:nvCxnSpPr>
        <p:spPr>
          <a:xfrm flipH="1" flipV="1">
            <a:off x="5626846" y="4953000"/>
            <a:ext cx="932607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8" idx="2"/>
          </p:cNvCxnSpPr>
          <p:nvPr/>
        </p:nvCxnSpPr>
        <p:spPr>
          <a:xfrm flipH="1" flipV="1">
            <a:off x="6245835" y="4103132"/>
            <a:ext cx="1374165" cy="480536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4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Inheritance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object of a class at the bottom of a hierarchy inherits all the methods of all the classes above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also inherits the data types of all the classes and interfaces above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 is also used to extend hierarchies of library classes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reusing the library code and inheriting library data types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5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How to define Inheritance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8382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We specify the name of the base class after the name of the derived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057400"/>
            <a:ext cx="7543800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Shape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 … }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Circle : Shape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 …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62000" y="3704272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the constructor of the derived class we use the keyword </a:t>
            </a:r>
            <a:r>
              <a:rPr lang="en-US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 invoke the constructor of the base class</a:t>
            </a:r>
            <a:endParaRPr 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4542472"/>
            <a:ext cx="75438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Circle () : base 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 …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8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Accessibility Levels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Access modifiers in C#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ublic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not restricted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rivate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restricted to the containing type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rotected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limited to the containing type and types derived from it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limited to the current assembly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limited to the current assembly or types derived from the containing class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0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Abstraction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Abstraction means ignoring irrelevant  features, properties, or functions and emphasizing the relevant ones…</a:t>
            </a:r>
          </a:p>
          <a:p>
            <a:pPr>
              <a:lnSpc>
                <a:spcPct val="150000"/>
              </a:lnSpc>
            </a:pP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…relevant to the given project (with an eye to future reuse in similar projects)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Abstraction = managing complexity</a:t>
            </a:r>
          </a:p>
          <a:p>
            <a:pPr>
              <a:lnSpc>
                <a:spcPct val="150000"/>
              </a:lnSpc>
            </a:pP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6096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3581400" y="3276600"/>
            <a:ext cx="3505200" cy="914400"/>
          </a:xfrm>
          <a:prstGeom prst="cloudCallout">
            <a:avLst>
              <a:gd name="adj1" fmla="val -83512"/>
              <a:gd name="adj2" fmla="val -84928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1" y="3430089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“Relevant to what?</a:t>
            </a:r>
            <a:endParaRPr lang="en-US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34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Abstraction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Abstraction is something we do every day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at an object, we see those things about it that have meaning to us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abstract the properties of the object, and keep only what we need</a:t>
            </a:r>
          </a:p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us to represent a complex reality in terms of a simplified model</a:t>
            </a:r>
          </a:p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Abstraction highlights the properties of an entity that we are most interested in and hides the others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Abstraction in C#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5240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Abstraction is achieved by use of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classes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54532" y="2584812"/>
            <a:ext cx="2733508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54532" y="2997926"/>
            <a:ext cx="2733508" cy="40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54531" y="2608164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&lt;&lt;interface&gt;&gt;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IController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61062" y="2980508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Trebuchet MS" panose="020B0603020202020204" pitchFamily="34" charset="0"/>
              </a:rPr>
              <a:t>bool</a:t>
            </a:r>
            <a:r>
              <a:rPr lang="en-US" sz="1600" dirty="0" smtClean="0">
                <a:latin typeface="Trebuchet MS" panose="020B0603020202020204" pitchFamily="34" charset="0"/>
              </a:rPr>
              <a:t> </a:t>
            </a:r>
            <a:r>
              <a:rPr lang="en-US" sz="1600" dirty="0" err="1" smtClean="0">
                <a:latin typeface="Trebuchet MS" panose="020B0603020202020204" pitchFamily="34" charset="0"/>
              </a:rPr>
              <a:t>IsExitState</a:t>
            </a:r>
            <a:r>
              <a:rPr lang="en-US" sz="1600" dirty="0" smtClean="0">
                <a:latin typeface="Trebuchet MS" panose="020B0603020202020204" pitchFamily="34" charset="0"/>
              </a:rPr>
              <a:t>()</a:t>
            </a:r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54532" y="3415937"/>
            <a:ext cx="2733508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48000" y="3382183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Trebuchet MS" panose="020B0603020202020204" pitchFamily="34" charset="0"/>
              </a:rPr>
              <a:t>UpdateInput</a:t>
            </a:r>
            <a:r>
              <a:rPr lang="en-US" sz="1600" dirty="0" smtClean="0">
                <a:latin typeface="Trebuchet MS" panose="020B0603020202020204" pitchFamily="34" charset="0"/>
              </a:rPr>
              <a:t> ()</a:t>
            </a:r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54532" y="4274275"/>
            <a:ext cx="2733508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54532" y="4687389"/>
            <a:ext cx="2733508" cy="40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54531" y="4297627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&lt;&lt;abstract&gt;&gt; Controller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61062" y="4669971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protected </a:t>
            </a:r>
            <a:r>
              <a:rPr lang="en-US" sz="1600" dirty="0" err="1"/>
              <a:t>bool</a:t>
            </a:r>
            <a:r>
              <a:rPr lang="en-US" sz="1600" dirty="0"/>
              <a:t>[] </a:t>
            </a:r>
            <a:r>
              <a:rPr lang="en-US" sz="1600" dirty="0" err="1" smtClean="0"/>
              <a:t>inputState</a:t>
            </a:r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4532" y="5092337"/>
            <a:ext cx="2733508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5" idx="0"/>
            <a:endCxn id="13" idx="2"/>
          </p:cNvCxnSpPr>
          <p:nvPr/>
        </p:nvCxnSpPr>
        <p:spPr>
          <a:xfrm flipV="1">
            <a:off x="4421286" y="3796937"/>
            <a:ext cx="0" cy="47733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11003" y="5791200"/>
            <a:ext cx="235192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KeyboardController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12077" y="5791200"/>
            <a:ext cx="235192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GamePadController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>
            <a:stCxn id="22" idx="0"/>
            <a:endCxn id="19" idx="2"/>
          </p:cNvCxnSpPr>
          <p:nvPr/>
        </p:nvCxnSpPr>
        <p:spPr>
          <a:xfrm flipV="1">
            <a:off x="3186966" y="5473337"/>
            <a:ext cx="1234320" cy="31786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0"/>
            <a:endCxn id="19" idx="2"/>
          </p:cNvCxnSpPr>
          <p:nvPr/>
        </p:nvCxnSpPr>
        <p:spPr>
          <a:xfrm flipH="1" flipV="1">
            <a:off x="4421286" y="5473337"/>
            <a:ext cx="1366754" cy="31786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3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Encapsulation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Encapsulation means that all data members (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 of a class are declared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methods may be private too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class interacts with other classes (called the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this class) only through the class’s constructors and public methods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Constructors and public methods of a class serve as the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class’s clients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9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What is OOP?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Object-oriented programming (OOP) is an engineering approach for building software systems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the concepts of classes and objects that are used for modeling the real world entities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Object-oriented programs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Consist of a group of cooperating objects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Objects exchange messages, for the purpose of achieving a common objective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Implemented in object-oriented languages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Encapsulation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Ensures that structural changes remain local: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Usually, the internal structure of a class changes more often than the class’s constructors and methods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ensures that when fields change, no changes are needed in other classes (a principle known as “locality”)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Hiding implementation details reduces complexity = easier maintenance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Encapsulation -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219200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fields are private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Constructors and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accessor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methods are defined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43200" y="2549605"/>
            <a:ext cx="3733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3311605"/>
            <a:ext cx="3733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0" y="4073605"/>
            <a:ext cx="3733800" cy="1336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43200" y="2699772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Sprite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3364137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Texture2D: texture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smtClean="0">
                <a:latin typeface="Trebuchet MS" panose="020B0603020202020204" pitchFamily="34" charset="0"/>
              </a:rPr>
              <a:t>Vector2: position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113074"/>
            <a:ext cx="3733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Sprite (Texture2D texture)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public Vector2D Position 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{ return position; }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public Position (Vector2D position)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{ </a:t>
            </a:r>
            <a:r>
              <a:rPr lang="en-US" sz="1400" dirty="0" err="1" smtClean="0">
                <a:latin typeface="Trebuchet MS" panose="020B0603020202020204" pitchFamily="34" charset="0"/>
              </a:rPr>
              <a:t>this.position</a:t>
            </a:r>
            <a:r>
              <a:rPr lang="en-US" sz="1400" dirty="0" smtClean="0">
                <a:latin typeface="Trebuchet MS" panose="020B0603020202020204" pitchFamily="34" charset="0"/>
              </a:rPr>
              <a:t> = position; }</a:t>
            </a:r>
            <a:endParaRPr lang="en-US" sz="1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5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Polymorphism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Ability to take more than one form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class can be used through its parent class’s interface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derived class may override the implementation of an operation it inherits from a base class (late binding)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Polymorphism allows abstract operations to be defined and used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operations are defined in the bass class’s interface and implemented in the derived class</a:t>
            </a:r>
          </a:p>
          <a:p>
            <a:pPr lvl="2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Declared as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1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Polymorphism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use an object as a more generic type?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invoke abstract operations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mix different related types in the same collection</a:t>
            </a:r>
          </a:p>
          <a:p>
            <a:pPr lvl="2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List &lt;Object&gt; can hold anything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pass it to a method that expects a parameter of a more generic type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declare a more generic field (especially in an abstract class) which will be initialized and “specialized” later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Virtual Methods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virtual method is a method that can be used in the same way on instances of base and derived classes but its implementation is different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method is said to be a virtual when it is declared as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  <a:p>
            <a:endParaRPr lang="en-US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 that are declared as virtual in a base class can be overridden using the keyword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override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derived class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440668"/>
            <a:ext cx="75438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virtual double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CalcArea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8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chemeClr val="tx1"/>
                </a:solidFill>
              </a:rPr>
              <a:t>override </a:t>
            </a:r>
            <a:r>
              <a:rPr lang="en-US" sz="3600" dirty="0" smtClean="0"/>
              <a:t>Modifier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override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we can modify a method or property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override method provides a new implementation of a member inherited from a base class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cannot override a non-virtual or static method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overridden base method must be virtual, abstract, or override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Polymorphism - Example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54532" y="1143000"/>
            <a:ext cx="3193868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54532" y="1556114"/>
            <a:ext cx="3193868" cy="40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54531" y="1166352"/>
            <a:ext cx="3197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Shape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54532" y="1974125"/>
            <a:ext cx="3193868" cy="3880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48000" y="1940371"/>
            <a:ext cx="3197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public virtual double </a:t>
            </a:r>
            <a:r>
              <a:rPr lang="en-US" sz="1400" dirty="0" err="1" smtClean="0">
                <a:latin typeface="Trebuchet MS" panose="020B0603020202020204" pitchFamily="34" charset="0"/>
              </a:rPr>
              <a:t>CalcArea</a:t>
            </a:r>
            <a:r>
              <a:rPr lang="en-US" sz="1400" dirty="0" smtClean="0">
                <a:latin typeface="Trebuchet MS" panose="020B0603020202020204" pitchFamily="34" charset="0"/>
              </a:rPr>
              <a:t> ()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8532" y="2826475"/>
            <a:ext cx="3044480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8532" y="3239589"/>
            <a:ext cx="3044480" cy="40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8531" y="2849827"/>
            <a:ext cx="3048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Rectangle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8532" y="3657600"/>
            <a:ext cx="3044480" cy="1351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62000" y="3623846"/>
            <a:ext cx="30480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public override double </a:t>
            </a:r>
            <a:r>
              <a:rPr lang="en-US" sz="1400" dirty="0" err="1" smtClean="0">
                <a:latin typeface="Trebuchet MS" panose="020B0603020202020204" pitchFamily="34" charset="0"/>
              </a:rPr>
              <a:t>CalcArea</a:t>
            </a:r>
            <a:r>
              <a:rPr lang="en-US" sz="1400" dirty="0" smtClean="0">
                <a:latin typeface="Trebuchet MS" panose="020B0603020202020204" pitchFamily="34" charset="0"/>
              </a:rPr>
              <a:t> ()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{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smtClean="0">
                <a:latin typeface="Trebuchet MS" panose="020B0603020202020204" pitchFamily="34" charset="0"/>
              </a:rPr>
              <a:t>   return </a:t>
            </a:r>
            <a:r>
              <a:rPr lang="en-US" sz="1400" dirty="0" err="1" smtClean="0">
                <a:latin typeface="Trebuchet MS" panose="020B0603020202020204" pitchFamily="34" charset="0"/>
              </a:rPr>
              <a:t>rectangle.Width</a:t>
            </a:r>
            <a:r>
              <a:rPr lang="en-US" sz="1400" dirty="0" smtClean="0">
                <a:latin typeface="Trebuchet MS" panose="020B0603020202020204" pitchFamily="34" charset="0"/>
              </a:rPr>
              <a:t> () * 	</a:t>
            </a:r>
            <a:r>
              <a:rPr lang="en-US" sz="1400" dirty="0" err="1" smtClean="0">
                <a:latin typeface="Trebuchet MS" panose="020B0603020202020204" pitchFamily="34" charset="0"/>
              </a:rPr>
              <a:t>rectangle.Height</a:t>
            </a:r>
            <a:r>
              <a:rPr lang="en-US" sz="1400" dirty="0" smtClean="0">
                <a:latin typeface="Trebuchet MS" panose="020B0603020202020204" pitchFamily="34" charset="0"/>
              </a:rPr>
              <a:t> ();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}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1999" y="3233053"/>
            <a:ext cx="3048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private Rectange2D rectangle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88476" y="2819400"/>
            <a:ext cx="3029726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88476" y="3232514"/>
            <a:ext cx="3029726" cy="516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88133" y="2842752"/>
            <a:ext cx="3033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Circle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88476" y="3754066"/>
            <a:ext cx="3029726" cy="11357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181602" y="3720312"/>
            <a:ext cx="3033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public override double </a:t>
            </a:r>
            <a:r>
              <a:rPr lang="en-US" sz="1400" dirty="0" err="1" smtClean="0">
                <a:latin typeface="Trebuchet MS" panose="020B0603020202020204" pitchFamily="34" charset="0"/>
              </a:rPr>
              <a:t>CalcArea</a:t>
            </a:r>
            <a:r>
              <a:rPr lang="en-US" sz="1400" dirty="0" smtClean="0">
                <a:latin typeface="Trebuchet MS" panose="020B0603020202020204" pitchFamily="34" charset="0"/>
              </a:rPr>
              <a:t> ()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{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smtClean="0">
                <a:latin typeface="Trebuchet MS" panose="020B0603020202020204" pitchFamily="34" charset="0"/>
              </a:rPr>
              <a:t>   return PI * radius * radius;</a:t>
            </a:r>
          </a:p>
          <a:p>
            <a:r>
              <a:rPr lang="en-US" sz="1400" dirty="0" smtClean="0">
                <a:latin typeface="Trebuchet MS" panose="020B0603020202020204" pitchFamily="34" charset="0"/>
              </a:rPr>
              <a:t>}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81601" y="3225978"/>
            <a:ext cx="3033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rebuchet MS" panose="020B0603020202020204" pitchFamily="34" charset="0"/>
              </a:rPr>
              <a:t>private Point center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</a:t>
            </a:r>
            <a:r>
              <a:rPr lang="en-US" sz="1400" dirty="0" smtClean="0">
                <a:latin typeface="Trebuchet MS" panose="020B0603020202020204" pitchFamily="34" charset="0"/>
              </a:rPr>
              <a:t>rivate </a:t>
            </a:r>
            <a:r>
              <a:rPr lang="en-US" sz="1400" dirty="0" err="1" smtClean="0">
                <a:latin typeface="Trebuchet MS" panose="020B0603020202020204" pitchFamily="34" charset="0"/>
              </a:rPr>
              <a:t>int</a:t>
            </a:r>
            <a:r>
              <a:rPr lang="en-US" sz="1400" dirty="0" smtClean="0">
                <a:latin typeface="Trebuchet MS" panose="020B0603020202020204" pitchFamily="34" charset="0"/>
              </a:rPr>
              <a:t> radius</a:t>
            </a:r>
            <a:endParaRPr lang="en-US" sz="1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75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Polymorphism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6002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Polymorphism ensures that the appropriate method is called for an object of a specific type when the object is disguised as a more generic type: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949476"/>
            <a:ext cx="754380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Shape shape1 = new Rectangle ();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Shape shape2 = new Circle ();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// this will invoke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Rectangle:CalcArea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()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double area1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shape1.CalcArea ();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// this will invoke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Circle:CalcArea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double area2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shape2.CalcArea ();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0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Cohesion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Cohesion describes how closely all the routines in a class or all the code in a routine support a central purpose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Cohesion must be strong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 defined abstractions keep cohesion strong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Classes must contain strongly related functionality and aim for single purpose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Cohesion is a useful tool for managing complexity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0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Coupling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Coupling describes how tightly a class or routine is related to other classes or routines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Coupling must be kept loose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Modules must depend little on each other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classes and routines must have small, direct, visible, and flexible relations to other classes and routines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module must be easily used by other modules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OOP in a Nutshell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program models a world of interacting objects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Objects create other objects and “send messages” to each other (in C#, call each other’s methods)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Each object belongs to a class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class defines properties to its object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data type of an object is its class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Programmers write classes (and reuse existing classes)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9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OOP fundamental principals are: inheritance, encapsulation, abstraction, polymorphism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 allows inheriting members from another class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Abstraction and encapsulation hide internal data and allow working through abstract interface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Polymorphism allows working with objects through their parent interface and invoke abstract actions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cohesion and loose coupling avoid spaghetti code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3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Telerik </a:t>
            </a:r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Software Academy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and 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4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What are Objects?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Software objects model real-world objects or abstract concepts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E.g. dog, bicycle, queue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Real-world objects have states and behaviors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Dogs’ states: name, color, breed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Dogs’ behaviors: barking, fetching, sleeping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26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What are Objects?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do software objects implement real-world objects?</a:t>
            </a:r>
          </a:p>
          <a:p>
            <a:pPr lvl="1">
              <a:lnSpc>
                <a:spcPct val="150000"/>
              </a:lnSpc>
            </a:pP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Use variable/data to implement states</a:t>
            </a:r>
          </a:p>
          <a:p>
            <a:pPr lvl="1">
              <a:lnSpc>
                <a:spcPct val="150000"/>
              </a:lnSpc>
            </a:pP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Use methods/functions to implement behaviors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object is a software bundle of variables and related methods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9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Classes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Classes provide the structure for </a:t>
            </a:r>
            <a:r>
              <a:rPr lang="en-US" b="1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Define their prototype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Classes define: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 of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ttributes</a:t>
            </a:r>
          </a:p>
          <a:p>
            <a:pPr lvl="2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Also called </a:t>
            </a:r>
            <a:r>
              <a:rPr lang="en-US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tate</a:t>
            </a:r>
            <a:endParaRPr lang="en-US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Represented by variables and properties</a:t>
            </a:r>
          </a:p>
          <a:p>
            <a:pPr lvl="1">
              <a:lnSpc>
                <a:spcPct val="150000"/>
              </a:lnSpc>
            </a:pP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</a:p>
          <a:p>
            <a:pPr lvl="2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Represented by methods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class defines the methods and types of data associated with an object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8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Objects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an object from a class is called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instantiation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is a concrete 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a particular class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Objects have state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 of values associated to their attributes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Class: Sprite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Objects: Mario sprite, Mushroom sprite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1412</TotalTime>
  <Words>1880</Words>
  <Application>Microsoft Office PowerPoint</Application>
  <PresentationFormat>On-screen Show (4:3)</PresentationFormat>
  <Paragraphs>336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Arial Black</vt:lpstr>
      <vt:lpstr>Consolas</vt:lpstr>
      <vt:lpstr>Impact</vt:lpstr>
      <vt:lpstr>Times New Roman</vt:lpstr>
      <vt:lpstr>Trebuchet MS</vt:lpstr>
      <vt:lpstr>Newsprint</vt:lpstr>
      <vt:lpstr>Object-Oriented Programming Concepts</vt:lpstr>
      <vt:lpstr>Contents</vt:lpstr>
      <vt:lpstr>What is OOP?</vt:lpstr>
      <vt:lpstr>OOP in a Nutshell</vt:lpstr>
      <vt:lpstr>Classes and Objects</vt:lpstr>
      <vt:lpstr>What are Objects?</vt:lpstr>
      <vt:lpstr>What are Objects?</vt:lpstr>
      <vt:lpstr>Classes</vt:lpstr>
      <vt:lpstr>Objects</vt:lpstr>
      <vt:lpstr>Classes - Example</vt:lpstr>
      <vt:lpstr>Classes and Objects - Example</vt:lpstr>
      <vt:lpstr>Messages</vt:lpstr>
      <vt:lpstr>Interfaces</vt:lpstr>
      <vt:lpstr>The Principles of OOP</vt:lpstr>
      <vt:lpstr>The Principles of OOP</vt:lpstr>
      <vt:lpstr>Inheritance</vt:lpstr>
      <vt:lpstr>Inheritance Terminology</vt:lpstr>
      <vt:lpstr>Inheritance</vt:lpstr>
      <vt:lpstr>Inheritance</vt:lpstr>
      <vt:lpstr>Interfaces and Abstract Classes</vt:lpstr>
      <vt:lpstr>Inheritance Benefits</vt:lpstr>
      <vt:lpstr>Class Hierarchies</vt:lpstr>
      <vt:lpstr>Inheritance</vt:lpstr>
      <vt:lpstr>How to define Inheritance</vt:lpstr>
      <vt:lpstr>Accessibility Levels</vt:lpstr>
      <vt:lpstr>Abstraction</vt:lpstr>
      <vt:lpstr>Abstraction</vt:lpstr>
      <vt:lpstr>Abstraction in C#</vt:lpstr>
      <vt:lpstr>Encapsulation</vt:lpstr>
      <vt:lpstr>Encapsulation</vt:lpstr>
      <vt:lpstr>Encapsulation - Example</vt:lpstr>
      <vt:lpstr>Polymorphism</vt:lpstr>
      <vt:lpstr>Polymorphism</vt:lpstr>
      <vt:lpstr>Virtual Methods</vt:lpstr>
      <vt:lpstr>The override Modifier</vt:lpstr>
      <vt:lpstr>Polymorphism - Example</vt:lpstr>
      <vt:lpstr>Polymorphism</vt:lpstr>
      <vt:lpstr>Cohesion</vt:lpstr>
      <vt:lpstr>Coupling</vt:lpstr>
      <vt:lpstr>Summary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139</cp:revision>
  <dcterms:created xsi:type="dcterms:W3CDTF">2014-08-25T00:37:45Z</dcterms:created>
  <dcterms:modified xsi:type="dcterms:W3CDTF">2017-01-12T21:42:17Z</dcterms:modified>
</cp:coreProperties>
</file>